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3" autoAdjust="0"/>
    <p:restoredTop sz="71429" autoAdjust="0"/>
  </p:normalViewPr>
  <p:slideViewPr>
    <p:cSldViewPr snapToGrid="0">
      <p:cViewPr>
        <p:scale>
          <a:sx n="50" d="100"/>
          <a:sy n="50" d="100"/>
        </p:scale>
        <p:origin x="1152"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E5859-DA51-49AA-ABDF-8E34C8BD5E99}" type="datetimeFigureOut">
              <a:rPr lang="en-GB" smtClean="0"/>
              <a:t>01/12/2016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4CFF0-033F-47B5-B972-EFD9D940F16B}" type="slidenum">
              <a:rPr lang="en-GB" smtClean="0"/>
              <a:t>‹#›</a:t>
            </a:fld>
            <a:endParaRPr lang="en-GB"/>
          </a:p>
        </p:txBody>
      </p:sp>
    </p:spTree>
    <p:extLst>
      <p:ext uri="{BB962C8B-B14F-4D97-AF65-F5344CB8AC3E}">
        <p14:creationId xmlns:p14="http://schemas.microsoft.com/office/powerpoint/2010/main" val="2055868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1</a:t>
            </a:fld>
            <a:endParaRPr lang="en-GB"/>
          </a:p>
        </p:txBody>
      </p:sp>
    </p:spTree>
    <p:extLst>
      <p:ext uri="{BB962C8B-B14F-4D97-AF65-F5344CB8AC3E}">
        <p14:creationId xmlns:p14="http://schemas.microsoft.com/office/powerpoint/2010/main" val="1141110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Building an efficient and useful memory tracking tool is a significant task,</a:t>
            </a:r>
            <a:r>
              <a:rPr lang="en-GB" baseline="0" dirty="0"/>
              <a:t> but it can do a lot to help us understand what’s going on in terms of our memory usage – so we can tell if we’re using more than our minimum spec allows for (or, on console, more than a retail unit has available). Which lets us reign in designers who may have built a level that just won’t work on our target platform.</a:t>
            </a:r>
          </a:p>
          <a:p>
            <a:endParaRPr lang="en-GB" baseline="0" dirty="0"/>
          </a:p>
          <a:p>
            <a:r>
              <a:rPr lang="en-GB" baseline="0" dirty="0"/>
              <a:t>The keys for good memory analysis are: providing accurate information, presenting the data in convenient way that makes problems obvious and providing context to aid in tracking down the root cause of problems when they occur.</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10</a:t>
            </a:fld>
            <a:endParaRPr lang="en-GB"/>
          </a:p>
        </p:txBody>
      </p:sp>
    </p:spTree>
    <p:extLst>
      <p:ext uri="{BB962C8B-B14F-4D97-AF65-F5344CB8AC3E}">
        <p14:creationId xmlns:p14="http://schemas.microsoft.com/office/powerpoint/2010/main" val="347998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Games are,</a:t>
            </a:r>
            <a:r>
              <a:rPr lang="en-GB" baseline="0" dirty="0"/>
              <a:t> generally, high performance real-time systems, as such, game engine programmers are nearly always looking for ways to speed up their code. There’s something called the Pareto principle, which says that 20% of the input accounts for 80% of the output, software engineering takes this a bit further with the 90/10 rule that states that 90% of the running time of a program is accounted for by only 10% of the code. So if we optimise 10% of the code, you can potentially gain 90% of all the gains in execution speed you’ll ever realise. The problem comes down with identifying where that 10% of code actually is – which is where profiling comes in.</a:t>
            </a:r>
            <a:endParaRPr lang="en-GB" dirty="0"/>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2</a:t>
            </a:fld>
            <a:endParaRPr lang="en-GB"/>
          </a:p>
        </p:txBody>
      </p:sp>
    </p:spTree>
    <p:extLst>
      <p:ext uri="{BB962C8B-B14F-4D97-AF65-F5344CB8AC3E}">
        <p14:creationId xmlns:p14="http://schemas.microsoft.com/office/powerpoint/2010/main" val="3161998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Profiling is the act of improving the execution speed of your</a:t>
            </a:r>
            <a:r>
              <a:rPr lang="en-GB" baseline="0" dirty="0"/>
              <a:t> program and removing any bottlenecks from the code. We can do this by measuring how long parts of your code take to execute and rewriting slow algorithms to be more efficient. These take the form of bottlenecks, where a frame takes a particularly long time to process, causing a noticeable hitch in performance – they can be caused by all sorts of things, but typically if you’re waiting on something to complete (a hard drive read) or you’re just trying to do too much in one frame – we may be making just a few calls to our A* implementation in a frame, but each call may take a while to complete or equally, we may have something as “cheap” as a dot product function, but we’re calling it hundreds of thousands of times a frame – either of these could create bottlenecks.</a:t>
            </a:r>
          </a:p>
          <a:p>
            <a:endParaRPr lang="en-GB" baseline="0" dirty="0"/>
          </a:p>
        </p:txBody>
      </p:sp>
      <p:sp>
        <p:nvSpPr>
          <p:cNvPr id="4" name="Slide Number Placeholder 3"/>
          <p:cNvSpPr>
            <a:spLocks noGrp="1"/>
          </p:cNvSpPr>
          <p:nvPr>
            <p:ph type="sldNum" sz="quarter" idx="10"/>
          </p:nvPr>
        </p:nvSpPr>
        <p:spPr/>
        <p:txBody>
          <a:bodyPr/>
          <a:lstStyle/>
          <a:p>
            <a:fld id="{7174CFF0-033F-47B5-B972-EFD9D940F16B}" type="slidenum">
              <a:rPr lang="en-GB" smtClean="0"/>
              <a:t>3</a:t>
            </a:fld>
            <a:endParaRPr lang="en-GB"/>
          </a:p>
        </p:txBody>
      </p:sp>
    </p:spTree>
    <p:extLst>
      <p:ext uri="{BB962C8B-B14F-4D97-AF65-F5344CB8AC3E}">
        <p14:creationId xmlns:p14="http://schemas.microsoft.com/office/powerpoint/2010/main" val="158254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Profilers</a:t>
            </a:r>
            <a:r>
              <a:rPr lang="en-GB" baseline="0" dirty="0"/>
              <a:t> can provide us with a wealth of information about our code, some report the call graph for a function, allowing us to see what functions called that function (parent functions) and which functions it called (its child functions). This means we can see the percentage of a functions running time that was spent calling its child functions and the percentage of the overall running time accounted for by each individual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There are two main types of profilers: statistical; designed to be unobtrusive, so the performance of code being profiled is impacted only minimally. They work by sampling the CPUs program counter register and noting which function is currently running. The number of samples taken in each function gives us an approximate percentage of the total running time taken up by the function. Really good profilers don’t come cheap, with the “best” of the lot being </a:t>
            </a:r>
            <a:r>
              <a:rPr lang="en-GB" baseline="0" dirty="0" err="1"/>
              <a:t>Intels</a:t>
            </a:r>
            <a:r>
              <a:rPr lang="en-GB" baseline="0" dirty="0"/>
              <a:t> </a:t>
            </a:r>
            <a:r>
              <a:rPr lang="en-GB" baseline="0" dirty="0" err="1"/>
              <a:t>Vtune</a:t>
            </a:r>
            <a:r>
              <a:rPr lang="en-GB" baseline="0" dirty="0"/>
              <a:t>, which will set you back $900 outside of the trial period. There are open source alternatives such as Luke </a:t>
            </a:r>
            <a:r>
              <a:rPr lang="en-GB" baseline="0" dirty="0" err="1"/>
              <a:t>Stackwalker</a:t>
            </a:r>
            <a:r>
              <a:rPr lang="en-GB" baseline="0" dirty="0"/>
              <a:t> however.</a:t>
            </a:r>
          </a:p>
        </p:txBody>
      </p:sp>
      <p:sp>
        <p:nvSpPr>
          <p:cNvPr id="4" name="Slide Number Placeholder 3"/>
          <p:cNvSpPr>
            <a:spLocks noGrp="1"/>
          </p:cNvSpPr>
          <p:nvPr>
            <p:ph type="sldNum" sz="quarter" idx="10"/>
          </p:nvPr>
        </p:nvSpPr>
        <p:spPr/>
        <p:txBody>
          <a:bodyPr/>
          <a:lstStyle/>
          <a:p>
            <a:fld id="{7174CFF0-033F-47B5-B972-EFD9D940F16B}" type="slidenum">
              <a:rPr lang="en-GB" smtClean="0"/>
              <a:t>4</a:t>
            </a:fld>
            <a:endParaRPr lang="en-GB"/>
          </a:p>
        </p:txBody>
      </p:sp>
    </p:spTree>
    <p:extLst>
      <p:ext uri="{BB962C8B-B14F-4D97-AF65-F5344CB8AC3E}">
        <p14:creationId xmlns:p14="http://schemas.microsoft.com/office/powerpoint/2010/main" val="2523197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other type are instrumenting profilers; these impact performance of running code but give the most accurate and comprehensive timing data possible. They work by inserting special code at the start and end of your functions, this code calls into the profiling library, which inspects the call stack at that moment in time and stores a plethora of information. These sorts of profilers can even run on a line by line basis, but that definitely brings things to a crawl.</a:t>
            </a:r>
            <a:endParaRPr lang="en-GB" dirty="0"/>
          </a:p>
          <a:p>
            <a:endParaRPr lang="en-GB" dirty="0"/>
          </a:p>
          <a:p>
            <a:r>
              <a:rPr lang="en-GB" dirty="0"/>
              <a:t>There are</a:t>
            </a:r>
            <a:r>
              <a:rPr lang="en-GB" baseline="0" dirty="0"/>
              <a:t> also hybrid profilers, that sort of combine both styles – statistically sampling the state of the processor, which reduces their impact on the performance – but for each sample they analyse the call stack, determining the chain of parent functions that resulted in each sample. </a:t>
            </a:r>
          </a:p>
          <a:p>
            <a:endParaRPr lang="en-GB" baseline="0" dirty="0"/>
          </a:p>
          <a:p>
            <a:r>
              <a:rPr lang="en-GB" baseline="0" dirty="0"/>
              <a:t>Of course, this only works if we have access to a profiler suite that works on our target platform (common on windows, less so on </a:t>
            </a:r>
            <a:r>
              <a:rPr lang="en-GB" baseline="0" dirty="0" err="1"/>
              <a:t>linux</a:t>
            </a:r>
            <a:r>
              <a:rPr lang="en-GB" baseline="0" dirty="0"/>
              <a:t> and even rarer on consoles).</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5</a:t>
            </a:fld>
            <a:endParaRPr lang="en-GB"/>
          </a:p>
        </p:txBody>
      </p:sp>
    </p:spTree>
    <p:extLst>
      <p:ext uri="{BB962C8B-B14F-4D97-AF65-F5344CB8AC3E}">
        <p14:creationId xmlns:p14="http://schemas.microsoft.com/office/powerpoint/2010/main" val="1263930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 if we have access to those sorts of tools, it’s pretty handy if our engine can also provide</a:t>
            </a:r>
            <a:r>
              <a:rPr lang="en-GB" baseline="0" dirty="0"/>
              <a:t> us with some form of profiling information, it’s often easier to see the context of the profiler results in-game while the engine runs than trying to peer through the results of a profiler run to find a troublesome spot. Typically, these are implemented in a way that allows an engineer to annotate blocks of code (not just entire functions!) that should be timed and give them human-readable names. The profiler uses the CPU’s hi-resolution timer and stores the results in memory – the results can either be dumped out into a file or, even better, displayed on-screen during run time.</a:t>
            </a:r>
          </a:p>
          <a:p>
            <a:endParaRPr lang="en-GB" baseline="0" dirty="0"/>
          </a:p>
          <a:p>
            <a:r>
              <a:rPr lang="en-GB" baseline="0" dirty="0"/>
              <a:t>Such a display should show up-to-date execution times for each tracked code block, this data can be displayed in various forms; raw number of cycles, execution times and percentages relative to the execution time of the entire frame are common.</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6</a:t>
            </a:fld>
            <a:endParaRPr lang="en-GB"/>
          </a:p>
        </p:txBody>
      </p:sp>
    </p:spTree>
    <p:extLst>
      <p:ext uri="{BB962C8B-B14F-4D97-AF65-F5344CB8AC3E}">
        <p14:creationId xmlns:p14="http://schemas.microsoft.com/office/powerpoint/2010/main" val="69441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to actually implement this, we need to come up with a couple of systems:</a:t>
            </a:r>
          </a:p>
          <a:p>
            <a:endParaRPr lang="en-GB" baseline="0" dirty="0"/>
          </a:p>
          <a:p>
            <a:r>
              <a:rPr lang="en-GB" baseline="0" dirty="0" err="1"/>
              <a:t>ProfilerSystem</a:t>
            </a:r>
            <a:r>
              <a:rPr lang="en-GB" baseline="0" dirty="0"/>
              <a:t>: stores samples that are tagged with meta data (function name, elapsed time, function call count </a:t>
            </a:r>
            <a:r>
              <a:rPr lang="en-GB" baseline="0" dirty="0" err="1"/>
              <a:t>etc</a:t>
            </a:r>
            <a:r>
              <a:rPr lang="en-GB" baseline="0" dirty="0"/>
              <a:t>), this should be a globally accessible class and can also provide us with the option of dumping all of our sample data out to a csv or similar file so we can open them in excel and produce lovely graphs!</a:t>
            </a:r>
          </a:p>
          <a:p>
            <a:endParaRPr lang="en-GB" baseline="0" dirty="0"/>
          </a:p>
          <a:p>
            <a:r>
              <a:rPr lang="en-GB" baseline="0" dirty="0"/>
              <a:t>Profile: measures the time elapsed between its construction and its deconstruction – so we’re making use of the nature of scope in C++ to make this thing work how we need. (it is destroyed when we hit the closing brackets)</a:t>
            </a:r>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7</a:t>
            </a:fld>
            <a:endParaRPr lang="en-GB"/>
          </a:p>
        </p:txBody>
      </p:sp>
    </p:spTree>
    <p:extLst>
      <p:ext uri="{BB962C8B-B14F-4D97-AF65-F5344CB8AC3E}">
        <p14:creationId xmlns:p14="http://schemas.microsoft.com/office/powerpoint/2010/main" val="576687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 also provide</a:t>
            </a:r>
            <a:r>
              <a:rPr lang="en-GB" baseline="0" dirty="0"/>
              <a:t> our profiling system with the ability to track the engines memory usage, as that’s one of the other major constraints on our system outside of frame rate. While engines aimed at PCs have slightly less to be concerned by here, as modern PC systems have pretty fancy memory mangers, but we should still account for minimum specs by ensuring that our game can actually run on a machine at that level. So memory tracking allows us to see how much memory is being used by each sub-system and whether or not there are any leaks (allocated memory that is never freed).</a:t>
            </a:r>
          </a:p>
          <a:p>
            <a:endParaRPr lang="en-GB" baseline="0" dirty="0"/>
          </a:p>
          <a:p>
            <a:r>
              <a:rPr lang="en-GB" baseline="0" dirty="0"/>
              <a:t>However, this is quite a complicated job – in an ideal world, we would just wrap new / delete with some code that tracks the size of the objects being allocated and destroyed. However, that is not as straight forward as we might want it to be, for a few reasons:</a:t>
            </a:r>
          </a:p>
          <a:p>
            <a:endParaRPr lang="en-GB" baseline="0" dirty="0"/>
          </a:p>
        </p:txBody>
      </p:sp>
      <p:sp>
        <p:nvSpPr>
          <p:cNvPr id="4" name="Slide Number Placeholder 3"/>
          <p:cNvSpPr>
            <a:spLocks noGrp="1"/>
          </p:cNvSpPr>
          <p:nvPr>
            <p:ph type="sldNum" sz="quarter" idx="10"/>
          </p:nvPr>
        </p:nvSpPr>
        <p:spPr/>
        <p:txBody>
          <a:bodyPr/>
          <a:lstStyle/>
          <a:p>
            <a:fld id="{7174CFF0-033F-47B5-B972-EFD9D940F16B}" type="slidenum">
              <a:rPr lang="en-GB" smtClean="0"/>
              <a:t>8</a:t>
            </a:fld>
            <a:endParaRPr lang="en-GB"/>
          </a:p>
        </p:txBody>
      </p:sp>
    </p:spTree>
    <p:extLst>
      <p:ext uri="{BB962C8B-B14F-4D97-AF65-F5344CB8AC3E}">
        <p14:creationId xmlns:p14="http://schemas.microsoft.com/office/powerpoint/2010/main" val="2111969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Odds</a:t>
            </a:r>
            <a:r>
              <a:rPr lang="en-GB" baseline="0" dirty="0"/>
              <a:t> are high that we’re working with someone else code from a third party library and it’s difficult to control the allocation behaviour of code that is not our own – we may be able to replace their allocators with custom versions, but that’s not guaranteed.</a:t>
            </a:r>
          </a:p>
          <a:p>
            <a:endParaRPr lang="en-GB" baseline="0" dirty="0"/>
          </a:p>
          <a:p>
            <a:r>
              <a:rPr lang="en-GB" baseline="0" dirty="0"/>
              <a:t>Tracking video ram usage is particularly troublesome – modern graphics APIs are designed to hide this from us so they can be as efficient as possible.</a:t>
            </a:r>
          </a:p>
          <a:p>
            <a:endParaRPr lang="en-GB" baseline="0" dirty="0"/>
          </a:p>
          <a:p>
            <a:r>
              <a:rPr lang="en-GB" baseline="0" dirty="0"/>
              <a:t>Sensible memory management (which we will get around to talking about before too long) requires us to pre-allocate a lot of memory and use that space for any further allocations we need, but this means we’d only see a handful of allocations when the engine starts and none of the actual run time memory usage would be tracked.</a:t>
            </a:r>
            <a:endParaRPr lang="en-GB" dirty="0"/>
          </a:p>
          <a:p>
            <a:endParaRPr lang="en-GB" dirty="0"/>
          </a:p>
        </p:txBody>
      </p:sp>
      <p:sp>
        <p:nvSpPr>
          <p:cNvPr id="4" name="Slide Number Placeholder 3"/>
          <p:cNvSpPr>
            <a:spLocks noGrp="1"/>
          </p:cNvSpPr>
          <p:nvPr>
            <p:ph type="sldNum" sz="quarter" idx="10"/>
          </p:nvPr>
        </p:nvSpPr>
        <p:spPr/>
        <p:txBody>
          <a:bodyPr/>
          <a:lstStyle/>
          <a:p>
            <a:fld id="{7174CFF0-033F-47B5-B972-EFD9D940F16B}" type="slidenum">
              <a:rPr lang="en-GB" smtClean="0"/>
              <a:t>9</a:t>
            </a:fld>
            <a:endParaRPr lang="en-GB"/>
          </a:p>
        </p:txBody>
      </p:sp>
    </p:spTree>
    <p:extLst>
      <p:ext uri="{BB962C8B-B14F-4D97-AF65-F5344CB8AC3E}">
        <p14:creationId xmlns:p14="http://schemas.microsoft.com/office/powerpoint/2010/main" val="1779292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12/1/2016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12/1/2016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12/1/2016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12/1/2016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Profiling</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694027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memory"/>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3933835" y="1409700"/>
            <a:ext cx="432435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Accurate Information</a:t>
            </a:r>
          </a:p>
        </p:txBody>
      </p:sp>
      <p:sp>
        <p:nvSpPr>
          <p:cNvPr id="10" name="Rounded Rectangle 9"/>
          <p:cNvSpPr/>
          <p:nvPr/>
        </p:nvSpPr>
        <p:spPr>
          <a:xfrm>
            <a:off x="3933835" y="3200405"/>
            <a:ext cx="432435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Presentation</a:t>
            </a:r>
          </a:p>
        </p:txBody>
      </p:sp>
      <p:sp>
        <p:nvSpPr>
          <p:cNvPr id="11" name="Rounded Rectangle 10"/>
          <p:cNvSpPr/>
          <p:nvPr/>
        </p:nvSpPr>
        <p:spPr>
          <a:xfrm>
            <a:off x="3933835" y="4991110"/>
            <a:ext cx="432435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Providing Context</a:t>
            </a:r>
          </a:p>
        </p:txBody>
      </p:sp>
    </p:spTree>
    <p:extLst>
      <p:ext uri="{BB962C8B-B14F-4D97-AF65-F5344CB8AC3E}">
        <p14:creationId xmlns:p14="http://schemas.microsoft.com/office/powerpoint/2010/main" val="2012013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80/20 rule"/>
          <p:cNvPicPr>
            <a:picLocks noChangeAspect="1" noChangeArrowheads="1"/>
          </p:cNvPicPr>
          <p:nvPr/>
        </p:nvPicPr>
        <p:blipFill rotWithShape="1">
          <a:blip r:embed="rId3">
            <a:extLst>
              <a:ext uri="{28A0092B-C50C-407E-A947-70E740481C1C}">
                <a14:useLocalDpi xmlns:a14="http://schemas.microsoft.com/office/drawing/2010/main" val="0"/>
              </a:ext>
            </a:extLst>
          </a:blip>
          <a:srcRect t="6117" b="9188"/>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6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430609843"/>
              </p:ext>
            </p:extLst>
          </p:nvPr>
        </p:nvGraphicFramePr>
        <p:xfrm>
          <a:off x="0" y="-630237"/>
          <a:ext cx="12192000" cy="8115300"/>
        </p:xfrm>
        <a:graphic>
          <a:graphicData uri="http://schemas.openxmlformats.org/presentationml/2006/ole">
            <mc:AlternateContent xmlns:mc="http://schemas.openxmlformats.org/markup-compatibility/2006">
              <mc:Choice xmlns:v="urn:schemas-microsoft-com:vml" Requires="v">
                <p:oleObj spid="_x0000_s3076" name="Image" r:id="rId4" imgW="21561840" imgH="14361840" progId="Photoshop.Image.16">
                  <p:embed/>
                </p:oleObj>
              </mc:Choice>
              <mc:Fallback>
                <p:oleObj name="Image" r:id="rId4" imgW="21561840" imgH="14361840" progId="Photoshop.Image.16">
                  <p:embed/>
                  <p:pic>
                    <p:nvPicPr>
                      <p:cNvPr id="0" name=""/>
                      <p:cNvPicPr/>
                      <p:nvPr/>
                    </p:nvPicPr>
                    <p:blipFill>
                      <a:blip r:embed="rId5"/>
                      <a:stretch>
                        <a:fillRect/>
                      </a:stretch>
                    </p:blipFill>
                    <p:spPr>
                      <a:xfrm>
                        <a:off x="0" y="-630237"/>
                        <a:ext cx="12192000" cy="8115300"/>
                      </a:xfrm>
                      <a:prstGeom prst="rect">
                        <a:avLst/>
                      </a:prstGeom>
                    </p:spPr>
                  </p:pic>
                </p:oleObj>
              </mc:Fallback>
            </mc:AlternateContent>
          </a:graphicData>
        </a:graphic>
      </p:graphicFrame>
    </p:spTree>
    <p:extLst>
      <p:ext uri="{BB962C8B-B14F-4D97-AF65-F5344CB8AC3E}">
        <p14:creationId xmlns:p14="http://schemas.microsoft.com/office/powerpoint/2010/main" val="3151330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luke skywalker"/>
          <p:cNvPicPr>
            <a:picLocks noChangeAspect="1" noChangeArrowheads="1"/>
          </p:cNvPicPr>
          <p:nvPr/>
        </p:nvPicPr>
        <p:blipFill rotWithShape="1">
          <a:blip r:embed="rId3">
            <a:extLst>
              <a:ext uri="{28A0092B-C50C-407E-A947-70E740481C1C}">
                <a14:useLocalDpi xmlns:a14="http://schemas.microsoft.com/office/drawing/2010/main" val="0"/>
              </a:ext>
            </a:extLst>
          </a:blip>
          <a:srcRect l="14381" r="1139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172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sherlock holmes"/>
          <p:cNvPicPr>
            <a:picLocks noChangeAspect="1" noChangeArrowheads="1"/>
          </p:cNvPicPr>
          <p:nvPr/>
        </p:nvPicPr>
        <p:blipFill rotWithShape="1">
          <a:blip r:embed="rId3">
            <a:extLst>
              <a:ext uri="{28A0092B-C50C-407E-A947-70E740481C1C}">
                <a14:useLocalDpi xmlns:a14="http://schemas.microsoft.com/office/drawing/2010/main" val="0"/>
              </a:ext>
            </a:extLst>
          </a:blip>
          <a:srcRect t="301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999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herlock holmes"/>
          <p:cNvPicPr>
            <a:picLocks noChangeAspect="1" noChangeArrowheads="1"/>
          </p:cNvPicPr>
          <p:nvPr/>
        </p:nvPicPr>
        <p:blipFill rotWithShape="1">
          <a:blip r:embed="rId3">
            <a:extLst>
              <a:ext uri="{28A0092B-C50C-407E-A947-70E740481C1C}">
                <a14:useLocalDpi xmlns:a14="http://schemas.microsoft.com/office/drawing/2010/main" val="0"/>
              </a:ext>
            </a:extLst>
          </a:blip>
          <a:srcRect r="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hourences.com/tutorialimages/ue3profilin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47" y="704855"/>
            <a:ext cx="8543925" cy="54483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unity profil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5274" y="704855"/>
            <a:ext cx="8740798"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80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6"/>
                                        </p:tgtEl>
                                        <p:attrNameLst>
                                          <p:attrName>style.visibility</p:attrName>
                                        </p:attrNameLst>
                                      </p:cBhvr>
                                      <p:to>
                                        <p:strVal val="visible"/>
                                      </p:to>
                                    </p:set>
                                    <p:animEffect transition="in" filter="fade">
                                      <p:cBhvr>
                                        <p:cTn id="12" dur="500"/>
                                        <p:tgtEl>
                                          <p:spTgt spid="5126"/>
                                        </p:tgtEl>
                                      </p:cBhvr>
                                    </p:animEffect>
                                  </p:childTnLst>
                                </p:cTn>
                              </p:par>
                              <p:par>
                                <p:cTn id="13" presetID="10" presetClass="exit" presetSubtype="0" fill="hold" nodeType="withEffect">
                                  <p:stCondLst>
                                    <p:cond delay="0"/>
                                  </p:stCondLst>
                                  <p:childTnLst>
                                    <p:animEffect transition="out" filter="fade">
                                      <p:cBhvr>
                                        <p:cTn id="14" dur="500"/>
                                        <p:tgtEl>
                                          <p:spTgt spid="5124"/>
                                        </p:tgtEl>
                                      </p:cBhvr>
                                    </p:animEffect>
                                    <p:set>
                                      <p:cBhvr>
                                        <p:cTn id="15" dur="1" fill="hold">
                                          <p:stCondLst>
                                            <p:cond delay="499"/>
                                          </p:stCondLst>
                                        </p:cTn>
                                        <p:tgtEl>
                                          <p:spTgt spid="5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ogs"/>
          <p:cNvPicPr>
            <a:picLocks noChangeAspect="1" noChangeArrowheads="1"/>
          </p:cNvPicPr>
          <p:nvPr/>
        </p:nvPicPr>
        <p:blipFill rotWithShape="1">
          <a:blip r:embed="rId3">
            <a:extLst>
              <a:ext uri="{28A0092B-C50C-407E-A947-70E740481C1C}">
                <a14:useLocalDpi xmlns:a14="http://schemas.microsoft.com/office/drawing/2010/main" val="0"/>
              </a:ext>
            </a:extLst>
          </a:blip>
          <a:srcRect b="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ProfileSystem"/>
          <p:cNvSpPr/>
          <p:nvPr/>
        </p:nvSpPr>
        <p:spPr>
          <a:xfrm>
            <a:off x="1828810" y="751349"/>
            <a:ext cx="8534400" cy="535531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err="1">
                <a:solidFill>
                  <a:srgbClr val="0000FF"/>
                </a:solidFill>
                <a:highlight>
                  <a:srgbClr val="FFFFFF"/>
                </a:highlight>
                <a:latin typeface="Consolas" panose="020B0609020204030204" pitchFamily="49" charset="0"/>
              </a:rPr>
              <a:t>typedef</a:t>
            </a:r>
            <a:r>
              <a:rPr lang="en-GB" dirty="0">
                <a:solidFill>
                  <a:srgbClr val="0000FF"/>
                </a:solidFill>
                <a:highlight>
                  <a:srgbClr val="FFFFFF"/>
                </a:highlight>
                <a:latin typeface="Consolas" panose="020B0609020204030204" pitchFamily="49" charset="0"/>
              </a:rPr>
              <a:t> </a:t>
            </a:r>
            <a:r>
              <a:rPr lang="en-GB" i="1" dirty="0" err="1">
                <a:solidFill>
                  <a:srgbClr val="0000FF"/>
                </a:solidFill>
                <a:highlight>
                  <a:srgbClr val="FFFFFF"/>
                </a:highlight>
                <a:latin typeface="Consolas" panose="020B0609020204030204" pitchFamily="49" charset="0"/>
              </a:rPr>
              <a:t>std</a:t>
            </a:r>
            <a:r>
              <a:rPr lang="en-GB" dirty="0">
                <a:solidFill>
                  <a:srgbClr val="000000"/>
                </a:solidFill>
                <a:highlight>
                  <a:srgbClr val="FFFFFF"/>
                </a:highlight>
                <a:latin typeface="Consolas" panose="020B0609020204030204" pitchFamily="49" charset="0"/>
              </a:rPr>
              <a:t>::</a:t>
            </a:r>
            <a:r>
              <a:rPr lang="en-GB" i="1" dirty="0">
                <a:solidFill>
                  <a:srgbClr val="0000FF"/>
                </a:solidFill>
                <a:highlight>
                  <a:srgbClr val="FFFFFF"/>
                </a:highlight>
                <a:latin typeface="Consolas" panose="020B0609020204030204" pitchFamily="49" charset="0"/>
              </a:rPr>
              <a:t>map</a:t>
            </a:r>
            <a:r>
              <a:rPr lang="en-GB" dirty="0">
                <a:solidFill>
                  <a:srgbClr val="000000"/>
                </a:solidFill>
                <a:highlight>
                  <a:srgbClr val="FFFFFF"/>
                </a:highlight>
                <a:latin typeface="Consolas" panose="020B0609020204030204" pitchFamily="49" charset="0"/>
              </a:rPr>
              <a:t>&lt;</a:t>
            </a:r>
            <a:r>
              <a:rPr lang="en-GB" dirty="0" err="1">
                <a:solidFill>
                  <a:srgbClr val="0000FF"/>
                </a:solidFill>
                <a:highlight>
                  <a:srgbClr val="FFFFFF"/>
                </a:highlight>
                <a:latin typeface="Consolas" panose="020B0609020204030204" pitchFamily="49" charset="0"/>
              </a:rPr>
              <a:t>const</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char</a:t>
            </a:r>
            <a:r>
              <a:rPr lang="en-GB" dirty="0">
                <a:solidFill>
                  <a:srgbClr val="000000"/>
                </a:solidFill>
                <a:highlight>
                  <a:srgbClr val="FFFFFF"/>
                </a:highlight>
                <a:latin typeface="Consolas" panose="020B0609020204030204" pitchFamily="49" charset="0"/>
              </a:rPr>
              <a:t>*, </a:t>
            </a:r>
            <a:r>
              <a:rPr lang="en-GB" i="1" dirty="0" err="1">
                <a:solidFill>
                  <a:srgbClr val="0000FF"/>
                </a:solidFill>
                <a:highlight>
                  <a:srgbClr val="FFFFFF"/>
                </a:highlight>
                <a:latin typeface="Consolas" panose="020B0609020204030204" pitchFamily="49" charset="0"/>
              </a:rPr>
              <a:t>std</a:t>
            </a:r>
            <a:r>
              <a:rPr lang="en-GB" dirty="0">
                <a:solidFill>
                  <a:srgbClr val="000000"/>
                </a:solidFill>
                <a:highlight>
                  <a:srgbClr val="FFFFFF"/>
                </a:highlight>
                <a:latin typeface="Consolas" panose="020B0609020204030204" pitchFamily="49" charset="0"/>
              </a:rPr>
              <a:t>::</a:t>
            </a:r>
            <a:r>
              <a:rPr lang="en-GB" i="1" dirty="0">
                <a:solidFill>
                  <a:srgbClr val="0000FF"/>
                </a:solidFill>
                <a:highlight>
                  <a:srgbClr val="FFFFFF"/>
                </a:highlight>
                <a:latin typeface="Consolas" panose="020B0609020204030204" pitchFamily="49" charset="0"/>
              </a:rPr>
              <a:t>vector</a:t>
            </a:r>
            <a:r>
              <a:rPr lang="en-GB" dirty="0">
                <a:solidFill>
                  <a:srgbClr val="000000"/>
                </a:solidFill>
                <a:highlight>
                  <a:srgbClr val="FFFFFF"/>
                </a:highlight>
                <a:latin typeface="Consolas" panose="020B0609020204030204" pitchFamily="49" charset="0"/>
              </a:rPr>
              <a:t>&lt;</a:t>
            </a:r>
            <a:r>
              <a:rPr lang="en-GB" dirty="0" err="1">
                <a:solidFill>
                  <a:srgbClr val="0000FF"/>
                </a:solidFill>
                <a:highlight>
                  <a:srgbClr val="FFFFFF"/>
                </a:highlight>
                <a:latin typeface="Consolas" panose="020B0609020204030204" pitchFamily="49" charset="0"/>
              </a:rPr>
              <a:t>SampleData</a:t>
            </a:r>
            <a:r>
              <a:rPr lang="en-GB" dirty="0">
                <a:solidFill>
                  <a:srgbClr val="000000"/>
                </a:solidFill>
                <a:highlight>
                  <a:srgbClr val="FFFFFF"/>
                </a:highlight>
                <a:latin typeface="Consolas" panose="020B0609020204030204" pitchFamily="49" charset="0"/>
              </a:rPr>
              <a:t>*&gt;&gt; </a:t>
            </a:r>
            <a:r>
              <a:rPr lang="en-GB" dirty="0" err="1">
                <a:solidFill>
                  <a:srgbClr val="0000FF"/>
                </a:solidFill>
                <a:highlight>
                  <a:srgbClr val="FFFFFF"/>
                </a:highlight>
                <a:latin typeface="Consolas" panose="020B0609020204030204" pitchFamily="49" charset="0"/>
              </a:rPr>
              <a:t>FrameMap</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class</a:t>
            </a:r>
            <a:r>
              <a:rPr lang="en-GB" dirty="0">
                <a:solidFill>
                  <a:srgbClr val="000000"/>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ProfilerSystem</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public</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ProfilerSystem</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ProfilerSystem</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void</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startFrame</a:t>
            </a:r>
            <a:r>
              <a:rPr lang="en-GB" dirty="0">
                <a:solidFill>
                  <a:srgbClr val="000000"/>
                </a:solidFill>
                <a:highlight>
                  <a:srgbClr val="FFFFFF"/>
                </a:highlight>
                <a:latin typeface="Consolas" panose="020B0609020204030204" pitchFamily="49" charset="0"/>
              </a:rPr>
              <a:t>();</a:t>
            </a:r>
          </a:p>
          <a:p>
            <a:r>
              <a:rPr lang="en-US" dirty="0">
                <a:solidFill>
                  <a:srgbClr val="0000FF"/>
                </a:solidFill>
                <a:highlight>
                  <a:srgbClr val="FFFFFF"/>
                </a:highlight>
                <a:latin typeface="Consolas" panose="020B0609020204030204" pitchFamily="49" charset="0"/>
              </a:rPr>
              <a:t>    void</a:t>
            </a:r>
            <a:r>
              <a:rPr lang="en-US" dirty="0">
                <a:solidFill>
                  <a:srgbClr val="000000"/>
                </a:solidFill>
                <a:highlight>
                  <a:srgbClr val="FFFFFF"/>
                </a:highlight>
                <a:latin typeface="Consolas" panose="020B0609020204030204" pitchFamily="49" charset="0"/>
              </a:rPr>
              <a:t> </a:t>
            </a:r>
            <a:r>
              <a:rPr lang="en-US" dirty="0" err="1">
                <a:solidFill>
                  <a:srgbClr val="880000"/>
                </a:solidFill>
                <a:highlight>
                  <a:srgbClr val="FFFFFF"/>
                </a:highlight>
                <a:latin typeface="Consolas" panose="020B0609020204030204" pitchFamily="49" charset="0"/>
              </a:rPr>
              <a:t>storeSample</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a:solidFill>
                  <a:srgbClr val="000080"/>
                </a:solidFill>
                <a:highlight>
                  <a:srgbClr val="FFFFFF"/>
                </a:highlight>
                <a:latin typeface="Consolas" panose="020B0609020204030204" pitchFamily="49" charset="0"/>
              </a:rPr>
              <a:t>name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__int64</a:t>
            </a:r>
            <a:r>
              <a:rPr lang="en-US" dirty="0">
                <a:solidFill>
                  <a:srgbClr val="000000"/>
                </a:solidFill>
                <a:highlight>
                  <a:srgbClr val="FFFFFF"/>
                </a:highlight>
                <a:latin typeface="Consolas" panose="020B0609020204030204" pitchFamily="49" charset="0"/>
              </a:rPr>
              <a:t> </a:t>
            </a:r>
            <a:r>
              <a:rPr lang="en-US" dirty="0" err="1">
                <a:solidFill>
                  <a:srgbClr val="000080"/>
                </a:solidFill>
                <a:highlight>
                  <a:srgbClr val="FFFFFF"/>
                </a:highlight>
                <a:latin typeface="Consolas" panose="020B0609020204030204" pitchFamily="49" charset="0"/>
              </a:rPr>
              <a:t>elapsedTime</a:t>
            </a:r>
            <a:r>
              <a:rPr lang="en-US"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void</a:t>
            </a:r>
            <a:r>
              <a:rPr lang="en-GB" dirty="0">
                <a:solidFill>
                  <a:srgbClr val="000000"/>
                </a:solidFill>
                <a:highlight>
                  <a:srgbClr val="FFFFFF"/>
                </a:highlight>
                <a:latin typeface="Consolas" panose="020B0609020204030204" pitchFamily="49" charset="0"/>
              </a:rPr>
              <a:t> </a:t>
            </a:r>
            <a:r>
              <a:rPr lang="en-GB" dirty="0" err="1">
                <a:solidFill>
                  <a:srgbClr val="880000"/>
                </a:solidFill>
                <a:highlight>
                  <a:srgbClr val="FFFFFF"/>
                </a:highlight>
                <a:latin typeface="Consolas" panose="020B0609020204030204" pitchFamily="49" charset="0"/>
              </a:rPr>
              <a:t>endFrame</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private</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int</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currentFrame</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FrameMap</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frameData</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extern</a:t>
            </a:r>
            <a:r>
              <a:rPr lang="en-GB" dirty="0">
                <a:solidFill>
                  <a:srgbClr val="000000"/>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ProfilerSystem</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g_profileManager</a:t>
            </a:r>
            <a:r>
              <a:rPr lang="en-GB" dirty="0">
                <a:solidFill>
                  <a:srgbClr val="000000"/>
                </a:solidFill>
                <a:highlight>
                  <a:srgbClr val="FFFFFF"/>
                </a:highlight>
                <a:latin typeface="Consolas" panose="020B0609020204030204" pitchFamily="49" charset="0"/>
              </a:rPr>
              <a:t>;</a:t>
            </a:r>
            <a:endParaRPr lang="en-GB" dirty="0"/>
          </a:p>
        </p:txBody>
      </p:sp>
      <p:sp>
        <p:nvSpPr>
          <p:cNvPr id="9" name="PS_Note_1"/>
          <p:cNvSpPr/>
          <p:nvPr/>
        </p:nvSpPr>
        <p:spPr>
          <a:xfrm>
            <a:off x="6096010" y="5048250"/>
            <a:ext cx="3771900" cy="66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We declare an extern variable to give us global access to an instance</a:t>
            </a:r>
          </a:p>
        </p:txBody>
      </p:sp>
      <p:sp>
        <p:nvSpPr>
          <p:cNvPr id="11" name="PS_Note_2"/>
          <p:cNvSpPr/>
          <p:nvPr/>
        </p:nvSpPr>
        <p:spPr>
          <a:xfrm>
            <a:off x="5619755" y="1181100"/>
            <a:ext cx="3771900" cy="66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a:t>
            </a:r>
            <a:r>
              <a:rPr lang="en-GB" dirty="0" err="1"/>
              <a:t>typedef</a:t>
            </a:r>
            <a:r>
              <a:rPr lang="en-GB" dirty="0"/>
              <a:t> here makes the class declaration cleaner</a:t>
            </a:r>
          </a:p>
        </p:txBody>
      </p:sp>
      <p:sp>
        <p:nvSpPr>
          <p:cNvPr id="5" name="SampleData"/>
          <p:cNvSpPr/>
          <p:nvPr/>
        </p:nvSpPr>
        <p:spPr>
          <a:xfrm>
            <a:off x="3048010" y="842486"/>
            <a:ext cx="6096000" cy="147732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GB" dirty="0" err="1">
                <a:solidFill>
                  <a:srgbClr val="0000FF"/>
                </a:solidFill>
                <a:highlight>
                  <a:srgbClr val="FFFFFF"/>
                </a:highlight>
                <a:latin typeface="Consolas" panose="020B0609020204030204" pitchFamily="49" charset="0"/>
              </a:rPr>
              <a:t>struct</a:t>
            </a:r>
            <a:r>
              <a:rPr lang="en-GB" dirty="0">
                <a:solidFill>
                  <a:srgbClr val="000000"/>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SampleData</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__int64</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functionTime</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int</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frameReference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endParaRPr lang="en-GB" dirty="0"/>
          </a:p>
        </p:txBody>
      </p:sp>
      <p:sp>
        <p:nvSpPr>
          <p:cNvPr id="6" name="storeSample"/>
          <p:cNvSpPr/>
          <p:nvPr/>
        </p:nvSpPr>
        <p:spPr>
          <a:xfrm>
            <a:off x="1504970" y="3296245"/>
            <a:ext cx="9182080"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t>
            </a:r>
            <a:r>
              <a:rPr lang="en-US" dirty="0" err="1">
                <a:solidFill>
                  <a:srgbClr val="0000FF"/>
                </a:solidFill>
                <a:highlight>
                  <a:srgbClr val="FFFFFF"/>
                </a:highlight>
                <a:latin typeface="Consolas" panose="020B0609020204030204" pitchFamily="49" charset="0"/>
              </a:rPr>
              <a:t>ProfilerSystem</a:t>
            </a:r>
            <a:r>
              <a:rPr lang="en-US" dirty="0">
                <a:solidFill>
                  <a:srgbClr val="000000"/>
                </a:solidFill>
                <a:highlight>
                  <a:srgbClr val="FFFFFF"/>
                </a:highlight>
                <a:latin typeface="Consolas" panose="020B0609020204030204" pitchFamily="49" charset="0"/>
              </a:rPr>
              <a:t>::</a:t>
            </a:r>
            <a:r>
              <a:rPr lang="en-US" dirty="0" err="1">
                <a:solidFill>
                  <a:srgbClr val="880000"/>
                </a:solidFill>
                <a:highlight>
                  <a:srgbClr val="FFFFFF"/>
                </a:highlight>
                <a:latin typeface="Consolas" panose="020B0609020204030204" pitchFamily="49" charset="0"/>
              </a:rPr>
              <a:t>storeSample</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const</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char</a:t>
            </a:r>
            <a:r>
              <a:rPr lang="en-US" dirty="0">
                <a:solidFill>
                  <a:srgbClr val="000000"/>
                </a:solidFill>
                <a:highlight>
                  <a:srgbClr val="FFFFFF"/>
                </a:highlight>
                <a:latin typeface="Consolas" panose="020B0609020204030204" pitchFamily="49" charset="0"/>
              </a:rPr>
              <a:t> *</a:t>
            </a:r>
            <a:r>
              <a:rPr lang="en-US" dirty="0">
                <a:solidFill>
                  <a:srgbClr val="000080"/>
                </a:solidFill>
                <a:highlight>
                  <a:srgbClr val="FFFFFF"/>
                </a:highlight>
                <a:latin typeface="Consolas" panose="020B0609020204030204" pitchFamily="49" charset="0"/>
              </a:rPr>
              <a:t>name</a:t>
            </a: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__int64</a:t>
            </a:r>
            <a:r>
              <a:rPr lang="en-US" dirty="0">
                <a:solidFill>
                  <a:srgbClr val="000000"/>
                </a:solidFill>
                <a:highlight>
                  <a:srgbClr val="FFFFFF"/>
                </a:highlight>
                <a:latin typeface="Consolas" panose="020B0609020204030204" pitchFamily="49" charset="0"/>
              </a:rPr>
              <a:t> </a:t>
            </a:r>
            <a:r>
              <a:rPr lang="en-US" dirty="0" err="1">
                <a:solidFill>
                  <a:srgbClr val="000080"/>
                </a:solidFill>
                <a:highlight>
                  <a:srgbClr val="FFFFFF"/>
                </a:highlight>
                <a:latin typeface="Consolas" panose="020B0609020204030204" pitchFamily="49" charset="0"/>
              </a:rPr>
              <a:t>elapsedTime</a:t>
            </a:r>
            <a:r>
              <a:rPr lang="en-US"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SampleData</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sample</a:t>
            </a:r>
            <a:r>
              <a:rPr lang="en-GB" dirty="0">
                <a:solidFill>
                  <a:srgbClr val="000000"/>
                </a:solidFill>
                <a:highlight>
                  <a:srgbClr val="FFFFFF"/>
                </a:highlight>
                <a:latin typeface="Consolas" panose="020B0609020204030204" pitchFamily="49" charset="0"/>
              </a:rPr>
              <a:t> = </a:t>
            </a:r>
            <a:r>
              <a:rPr lang="en-GB" dirty="0">
                <a:solidFill>
                  <a:srgbClr val="008080"/>
                </a:solidFill>
                <a:highlight>
                  <a:srgbClr val="FFFFFF"/>
                </a:highlight>
                <a:latin typeface="Consolas" panose="020B0609020204030204" pitchFamily="49" charset="0"/>
              </a:rPr>
              <a:t>new</a:t>
            </a:r>
            <a:r>
              <a:rPr lang="en-GB" dirty="0">
                <a:solidFill>
                  <a:srgbClr val="000000"/>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SampleData</a:t>
            </a:r>
            <a:r>
              <a:rPr lang="en-GB" dirty="0">
                <a:solidFill>
                  <a:srgbClr val="000000"/>
                </a:solidFill>
                <a:highlight>
                  <a:srgbClr val="FFFFFF"/>
                </a:highlight>
                <a:latin typeface="Consolas" panose="020B0609020204030204" pitchFamily="49" charset="0"/>
              </a:rPr>
              <a:t>();</a:t>
            </a:r>
          </a:p>
          <a:p>
            <a:r>
              <a:rPr lang="en-GB" dirty="0">
                <a:solidFill>
                  <a:srgbClr val="000080"/>
                </a:solidFill>
                <a:highlight>
                  <a:srgbClr val="FFFFFF"/>
                </a:highlight>
                <a:latin typeface="Consolas" panose="020B0609020204030204" pitchFamily="49" charset="0"/>
              </a:rPr>
              <a:t>    sample</a:t>
            </a:r>
            <a:r>
              <a:rPr lang="en-GB" dirty="0">
                <a:solidFill>
                  <a:srgbClr val="000000"/>
                </a:solidFill>
                <a:highlight>
                  <a:srgbClr val="FFFFFF"/>
                </a:highlight>
                <a:latin typeface="Consolas" panose="020B0609020204030204" pitchFamily="49" charset="0"/>
              </a:rPr>
              <a:t>-&gt;</a:t>
            </a:r>
            <a:r>
              <a:rPr lang="en-GB" dirty="0" err="1">
                <a:solidFill>
                  <a:srgbClr val="000080"/>
                </a:solidFill>
                <a:highlight>
                  <a:srgbClr val="FFFFFF"/>
                </a:highlight>
                <a:latin typeface="Consolas" panose="020B0609020204030204" pitchFamily="49" charset="0"/>
              </a:rPr>
              <a:t>frameReference</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currentFrame</a:t>
            </a:r>
            <a:r>
              <a:rPr lang="en-GB" dirty="0">
                <a:solidFill>
                  <a:srgbClr val="000000"/>
                </a:solidFill>
                <a:highlight>
                  <a:srgbClr val="FFFFFF"/>
                </a:highlight>
                <a:latin typeface="Consolas" panose="020B0609020204030204" pitchFamily="49" charset="0"/>
              </a:rPr>
              <a:t>;</a:t>
            </a:r>
          </a:p>
          <a:p>
            <a:r>
              <a:rPr lang="en-GB" dirty="0">
                <a:solidFill>
                  <a:srgbClr val="000080"/>
                </a:solidFill>
                <a:highlight>
                  <a:srgbClr val="FFFFFF"/>
                </a:highlight>
                <a:latin typeface="Consolas" panose="020B0609020204030204" pitchFamily="49" charset="0"/>
              </a:rPr>
              <a:t>    sample</a:t>
            </a:r>
            <a:r>
              <a:rPr lang="en-GB" dirty="0">
                <a:solidFill>
                  <a:srgbClr val="000000"/>
                </a:solidFill>
                <a:highlight>
                  <a:srgbClr val="FFFFFF"/>
                </a:highlight>
                <a:latin typeface="Consolas" panose="020B0609020204030204" pitchFamily="49" charset="0"/>
              </a:rPr>
              <a:t>-&gt;</a:t>
            </a:r>
            <a:r>
              <a:rPr lang="en-GB" dirty="0" err="1">
                <a:solidFill>
                  <a:srgbClr val="000080"/>
                </a:solidFill>
                <a:highlight>
                  <a:srgbClr val="FFFFFF"/>
                </a:highlight>
                <a:latin typeface="Consolas" panose="020B0609020204030204" pitchFamily="49" charset="0"/>
              </a:rPr>
              <a:t>functionTime</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elapsedTime</a:t>
            </a:r>
            <a:r>
              <a:rPr lang="en-GB" dirty="0">
                <a:solidFill>
                  <a:srgbClr val="000000"/>
                </a:solidFill>
                <a:highlight>
                  <a:srgbClr val="FFFFFF"/>
                </a:highlight>
                <a:latin typeface="Consolas" panose="020B0609020204030204" pitchFamily="49" charset="0"/>
              </a:rPr>
              <a:t>;</a:t>
            </a:r>
          </a:p>
          <a:p>
            <a:endParaRPr lang="en-GB" dirty="0">
              <a:solidFill>
                <a:srgbClr val="000000"/>
              </a:solidFill>
              <a:highlight>
                <a:srgbClr val="FFFFFF"/>
              </a:highlight>
              <a:latin typeface="Consolas" panose="020B0609020204030204" pitchFamily="49" charset="0"/>
            </a:endParaRPr>
          </a:p>
          <a:p>
            <a:r>
              <a:rPr lang="en-GB" dirty="0">
                <a:solidFill>
                  <a:srgbClr val="00008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frameData</a:t>
            </a:r>
            <a:r>
              <a:rPr lang="en-GB" dirty="0">
                <a:solidFill>
                  <a:srgbClr val="008080"/>
                </a:solidFill>
                <a:highlight>
                  <a:srgbClr val="FFFFFF"/>
                </a:highlight>
                <a:latin typeface="Consolas" panose="020B0609020204030204" pitchFamily="49" charset="0"/>
              </a:rPr>
              <a:t>[</a:t>
            </a:r>
            <a:r>
              <a:rPr lang="en-GB" dirty="0">
                <a:solidFill>
                  <a:srgbClr val="000080"/>
                </a:solidFill>
                <a:highlight>
                  <a:srgbClr val="FFFFFF"/>
                </a:highlight>
                <a:latin typeface="Consolas" panose="020B0609020204030204" pitchFamily="49" charset="0"/>
              </a:rPr>
              <a:t>name</a:t>
            </a:r>
            <a:r>
              <a:rPr lang="en-GB" dirty="0">
                <a:solidFill>
                  <a:srgbClr val="008080"/>
                </a:solidFill>
                <a:highlight>
                  <a:srgbClr val="FFFFFF"/>
                </a:highlight>
                <a:latin typeface="Consolas" panose="020B0609020204030204" pitchFamily="49" charset="0"/>
              </a:rPr>
              <a:t>]</a:t>
            </a:r>
            <a:r>
              <a:rPr lang="en-GB" dirty="0">
                <a:solidFill>
                  <a:srgbClr val="000000"/>
                </a:solidFill>
                <a:highlight>
                  <a:srgbClr val="FFFFFF"/>
                </a:highlight>
                <a:latin typeface="Consolas" panose="020B0609020204030204" pitchFamily="49" charset="0"/>
              </a:rPr>
              <a:t>.</a:t>
            </a:r>
            <a:r>
              <a:rPr lang="en-GB" i="1" dirty="0" err="1">
                <a:solidFill>
                  <a:srgbClr val="880000"/>
                </a:solidFill>
                <a:highlight>
                  <a:srgbClr val="FFFFFF"/>
                </a:highlight>
                <a:latin typeface="Consolas" panose="020B0609020204030204" pitchFamily="49" charset="0"/>
              </a:rPr>
              <a:t>push_back</a:t>
            </a:r>
            <a:r>
              <a:rPr lang="en-GB" dirty="0">
                <a:solidFill>
                  <a:srgbClr val="000000"/>
                </a:solidFill>
                <a:highlight>
                  <a:srgbClr val="FFFFFF"/>
                </a:highlight>
                <a:latin typeface="Consolas" panose="020B0609020204030204" pitchFamily="49" charset="0"/>
              </a:rPr>
              <a:t>(</a:t>
            </a:r>
            <a:r>
              <a:rPr lang="en-GB" dirty="0">
                <a:solidFill>
                  <a:srgbClr val="000080"/>
                </a:solidFill>
                <a:highlight>
                  <a:srgbClr val="FFFFFF"/>
                </a:highlight>
                <a:latin typeface="Consolas" panose="020B0609020204030204" pitchFamily="49" charset="0"/>
              </a:rPr>
              <a:t>sample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endParaRPr lang="en-GB" dirty="0"/>
          </a:p>
        </p:txBody>
      </p:sp>
      <p:sp>
        <p:nvSpPr>
          <p:cNvPr id="13" name="storeSample_Note_1"/>
          <p:cNvSpPr/>
          <p:nvPr/>
        </p:nvSpPr>
        <p:spPr>
          <a:xfrm>
            <a:off x="6496060" y="4743450"/>
            <a:ext cx="3771900" cy="66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vector in the map lets us store multiple frames worth of data.</a:t>
            </a:r>
          </a:p>
        </p:txBody>
      </p:sp>
      <p:sp>
        <p:nvSpPr>
          <p:cNvPr id="7" name="Profile"/>
          <p:cNvSpPr/>
          <p:nvPr/>
        </p:nvSpPr>
        <p:spPr>
          <a:xfrm>
            <a:off x="2286010" y="197351"/>
            <a:ext cx="7620000" cy="646330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err="1">
                <a:solidFill>
                  <a:srgbClr val="0000FF"/>
                </a:solidFill>
                <a:highlight>
                  <a:srgbClr val="FFFFFF"/>
                </a:highlight>
                <a:latin typeface="Consolas" panose="020B0609020204030204" pitchFamily="49" charset="0"/>
              </a:rPr>
              <a:t>struct</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Profile</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Profile</a:t>
            </a:r>
            <a:r>
              <a:rPr lang="en-GB" dirty="0">
                <a:solidFill>
                  <a:srgbClr val="000000"/>
                </a:solidFill>
                <a:highlight>
                  <a:srgbClr val="FFFFFF"/>
                </a:highlight>
                <a:latin typeface="Consolas" panose="020B0609020204030204" pitchFamily="49" charset="0"/>
              </a:rPr>
              <a:t>(</a:t>
            </a:r>
            <a:r>
              <a:rPr lang="en-GB" dirty="0" err="1">
                <a:solidFill>
                  <a:srgbClr val="0000FF"/>
                </a:solidFill>
                <a:highlight>
                  <a:srgbClr val="FFFFFF"/>
                </a:highlight>
                <a:latin typeface="Consolas" panose="020B0609020204030204" pitchFamily="49" charset="0"/>
              </a:rPr>
              <a:t>const</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char</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name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p>
          <a:p>
            <a:r>
              <a:rPr lang="en-GB" dirty="0">
                <a:solidFill>
                  <a:srgbClr val="000080"/>
                </a:solidFill>
                <a:highlight>
                  <a:srgbClr val="FFFFFF"/>
                </a:highlight>
                <a:latin typeface="Consolas" panose="020B0609020204030204" pitchFamily="49" charset="0"/>
              </a:rPr>
              <a:t>        _name</a:t>
            </a:r>
            <a:r>
              <a:rPr lang="en-GB" dirty="0">
                <a:solidFill>
                  <a:srgbClr val="000000"/>
                </a:solidFill>
                <a:highlight>
                  <a:srgbClr val="FFFFFF"/>
                </a:highlight>
                <a:latin typeface="Consolas" panose="020B0609020204030204" pitchFamily="49" charset="0"/>
              </a:rPr>
              <a:t> = </a:t>
            </a:r>
            <a:r>
              <a:rPr lang="en-GB" dirty="0">
                <a:solidFill>
                  <a:srgbClr val="000080"/>
                </a:solidFill>
                <a:highlight>
                  <a:srgbClr val="FFFFFF"/>
                </a:highlight>
                <a:latin typeface="Consolas" panose="020B0609020204030204" pitchFamily="49" charset="0"/>
              </a:rPr>
              <a:t>name</a:t>
            </a:r>
            <a:r>
              <a:rPr lang="en-GB" dirty="0">
                <a:solidFill>
                  <a:srgbClr val="000000"/>
                </a:solidFill>
                <a:highlight>
                  <a:srgbClr val="FFFFFF"/>
                </a:highlight>
                <a:latin typeface="Consolas" panose="020B0609020204030204" pitchFamily="49" charset="0"/>
              </a:rPr>
              <a:t>;</a:t>
            </a:r>
          </a:p>
          <a:p>
            <a:r>
              <a:rPr lang="en-GB" i="1" dirty="0">
                <a:solidFill>
                  <a:srgbClr val="0000FF"/>
                </a:solidFill>
                <a:highlight>
                  <a:srgbClr val="FFFFFF"/>
                </a:highlight>
                <a:latin typeface="Consolas" panose="020B0609020204030204" pitchFamily="49" charset="0"/>
              </a:rPr>
              <a:t>        LARGE_INTEGER</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li</a:t>
            </a:r>
            <a:r>
              <a:rPr lang="en-GB" dirty="0">
                <a:solidFill>
                  <a:srgbClr val="000000"/>
                </a:solidFill>
                <a:highlight>
                  <a:srgbClr val="FFFFFF"/>
                </a:highlight>
                <a:latin typeface="Consolas" panose="020B0609020204030204" pitchFamily="49" charset="0"/>
              </a:rPr>
              <a:t>;</a:t>
            </a:r>
          </a:p>
          <a:p>
            <a:r>
              <a:rPr lang="en-GB" i="1" dirty="0">
                <a:solidFill>
                  <a:srgbClr val="880000"/>
                </a:solidFill>
                <a:highlight>
                  <a:srgbClr val="FFFFFF"/>
                </a:highlight>
                <a:latin typeface="Consolas" panose="020B0609020204030204" pitchFamily="49" charset="0"/>
              </a:rPr>
              <a:t>        </a:t>
            </a:r>
            <a:r>
              <a:rPr lang="en-GB" i="1" dirty="0" err="1">
                <a:solidFill>
                  <a:srgbClr val="880000"/>
                </a:solidFill>
                <a:highlight>
                  <a:srgbClr val="FFFFFF"/>
                </a:highlight>
                <a:latin typeface="Consolas" panose="020B0609020204030204" pitchFamily="49" charset="0"/>
              </a:rPr>
              <a:t>QueryPerformanceCounter</a:t>
            </a:r>
            <a:r>
              <a:rPr lang="en-GB" dirty="0">
                <a:solidFill>
                  <a:srgbClr val="000000"/>
                </a:solidFill>
                <a:highlight>
                  <a:srgbClr val="FFFFFF"/>
                </a:highlight>
                <a:latin typeface="Consolas" panose="020B0609020204030204" pitchFamily="49" charset="0"/>
              </a:rPr>
              <a:t>(&amp;</a:t>
            </a:r>
            <a:r>
              <a:rPr lang="en-GB" dirty="0">
                <a:solidFill>
                  <a:srgbClr val="000080"/>
                </a:solidFill>
                <a:highlight>
                  <a:srgbClr val="FFFFFF"/>
                </a:highlight>
                <a:latin typeface="Consolas" panose="020B0609020204030204" pitchFamily="49" charset="0"/>
              </a:rPr>
              <a:t>li</a:t>
            </a:r>
            <a:r>
              <a:rPr lang="en-GB" dirty="0">
                <a:solidFill>
                  <a:srgbClr val="000000"/>
                </a:solidFill>
                <a:highlight>
                  <a:srgbClr val="FFFFFF"/>
                </a:highlight>
                <a:latin typeface="Consolas" panose="020B0609020204030204" pitchFamily="49" charset="0"/>
              </a:rPr>
              <a:t>);</a:t>
            </a:r>
          </a:p>
          <a:p>
            <a:r>
              <a:rPr lang="en-GB" dirty="0">
                <a:solidFill>
                  <a:srgbClr val="00008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startTime</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li</a:t>
            </a:r>
            <a:r>
              <a:rPr lang="en-GB" dirty="0" err="1">
                <a:solidFill>
                  <a:srgbClr val="000000"/>
                </a:solidFill>
                <a:highlight>
                  <a:srgbClr val="FFFFFF"/>
                </a:highlight>
                <a:latin typeface="Consolas" panose="020B0609020204030204" pitchFamily="49" charset="0"/>
              </a:rPr>
              <a:t>.</a:t>
            </a:r>
            <a:r>
              <a:rPr lang="en-GB" i="1" dirty="0" err="1">
                <a:solidFill>
                  <a:srgbClr val="000080"/>
                </a:solidFill>
                <a:highlight>
                  <a:srgbClr val="FFFFFF"/>
                </a:highlight>
                <a:latin typeface="Consolas" panose="020B0609020204030204" pitchFamily="49" charset="0"/>
              </a:rPr>
              <a:t>QuadPart</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Profile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p>
          <a:p>
            <a:r>
              <a:rPr lang="en-GB" i="1" dirty="0">
                <a:solidFill>
                  <a:srgbClr val="0000FF"/>
                </a:solidFill>
                <a:highlight>
                  <a:srgbClr val="FFFFFF"/>
                </a:highlight>
                <a:latin typeface="Consolas" panose="020B0609020204030204" pitchFamily="49" charset="0"/>
              </a:rPr>
              <a:t>        LARGE_INTEGER</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li</a:t>
            </a:r>
            <a:r>
              <a:rPr lang="en-GB" dirty="0">
                <a:solidFill>
                  <a:srgbClr val="000000"/>
                </a:solidFill>
                <a:highlight>
                  <a:srgbClr val="FFFFFF"/>
                </a:highlight>
                <a:latin typeface="Consolas" panose="020B0609020204030204" pitchFamily="49" charset="0"/>
              </a:rPr>
              <a:t>;</a:t>
            </a:r>
          </a:p>
          <a:p>
            <a:r>
              <a:rPr lang="en-GB" i="1" dirty="0">
                <a:solidFill>
                  <a:srgbClr val="880000"/>
                </a:solidFill>
                <a:highlight>
                  <a:srgbClr val="FFFFFF"/>
                </a:highlight>
                <a:latin typeface="Consolas" panose="020B0609020204030204" pitchFamily="49" charset="0"/>
              </a:rPr>
              <a:t>        </a:t>
            </a:r>
            <a:r>
              <a:rPr lang="en-GB" i="1" dirty="0" err="1">
                <a:solidFill>
                  <a:srgbClr val="880000"/>
                </a:solidFill>
                <a:highlight>
                  <a:srgbClr val="FFFFFF"/>
                </a:highlight>
                <a:latin typeface="Consolas" panose="020B0609020204030204" pitchFamily="49" charset="0"/>
              </a:rPr>
              <a:t>QueryPerformanceCounter</a:t>
            </a:r>
            <a:r>
              <a:rPr lang="en-GB" dirty="0">
                <a:solidFill>
                  <a:srgbClr val="000000"/>
                </a:solidFill>
                <a:highlight>
                  <a:srgbClr val="FFFFFF"/>
                </a:highlight>
                <a:latin typeface="Consolas" panose="020B0609020204030204" pitchFamily="49" charset="0"/>
              </a:rPr>
              <a:t>(&amp;</a:t>
            </a:r>
            <a:r>
              <a:rPr lang="en-GB" dirty="0">
                <a:solidFill>
                  <a:srgbClr val="000080"/>
                </a:solidFill>
                <a:highlight>
                  <a:srgbClr val="FFFFFF"/>
                </a:highlight>
                <a:latin typeface="Consolas" panose="020B0609020204030204" pitchFamily="49" charset="0"/>
              </a:rPr>
              <a:t>li</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__int64</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endTime</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li</a:t>
            </a:r>
            <a:r>
              <a:rPr lang="en-GB" dirty="0" err="1">
                <a:solidFill>
                  <a:srgbClr val="000000"/>
                </a:solidFill>
                <a:highlight>
                  <a:srgbClr val="FFFFFF"/>
                </a:highlight>
                <a:latin typeface="Consolas" panose="020B0609020204030204" pitchFamily="49" charset="0"/>
              </a:rPr>
              <a:t>.</a:t>
            </a:r>
            <a:r>
              <a:rPr lang="en-GB" i="1" dirty="0" err="1">
                <a:solidFill>
                  <a:srgbClr val="000080"/>
                </a:solidFill>
                <a:highlight>
                  <a:srgbClr val="FFFFFF"/>
                </a:highlight>
                <a:latin typeface="Consolas" panose="020B0609020204030204" pitchFamily="49" charset="0"/>
              </a:rPr>
              <a:t>QuadPart</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__int64</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elapsedTime</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endTime</a:t>
            </a:r>
            <a:r>
              <a:rPr lang="en-GB" dirty="0">
                <a:solidFill>
                  <a:srgbClr val="000000"/>
                </a:solidFill>
                <a:highlight>
                  <a:srgbClr val="FFFFFF"/>
                </a:highlight>
                <a:latin typeface="Consolas" panose="020B0609020204030204" pitchFamily="49" charset="0"/>
              </a:rPr>
              <a:t> - </a:t>
            </a:r>
            <a:r>
              <a:rPr lang="en-GB" dirty="0" err="1">
                <a:solidFill>
                  <a:srgbClr val="000080"/>
                </a:solidFill>
                <a:highlight>
                  <a:srgbClr val="FFFFFF"/>
                </a:highlight>
                <a:latin typeface="Consolas" panose="020B0609020204030204" pitchFamily="49" charset="0"/>
              </a:rPr>
              <a:t>startTime</a:t>
            </a:r>
            <a:r>
              <a:rPr lang="en-GB" dirty="0">
                <a:solidFill>
                  <a:srgbClr val="000000"/>
                </a:solidFill>
                <a:highlight>
                  <a:srgbClr val="FFFFFF"/>
                </a:highlight>
                <a:latin typeface="Consolas" panose="020B0609020204030204" pitchFamily="49" charset="0"/>
              </a:rPr>
              <a:t>;</a:t>
            </a:r>
          </a:p>
          <a:p>
            <a:r>
              <a:rPr lang="en-GB" dirty="0">
                <a:solidFill>
                  <a:srgbClr val="00008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g_profileManager</a:t>
            </a:r>
            <a:r>
              <a:rPr lang="en-GB" dirty="0" err="1">
                <a:solidFill>
                  <a:srgbClr val="000000"/>
                </a:solidFill>
                <a:highlight>
                  <a:srgbClr val="FFFFFF"/>
                </a:highlight>
                <a:latin typeface="Consolas" panose="020B0609020204030204" pitchFamily="49" charset="0"/>
              </a:rPr>
              <a:t>.</a:t>
            </a:r>
            <a:r>
              <a:rPr lang="en-GB" dirty="0" err="1">
                <a:solidFill>
                  <a:srgbClr val="880000"/>
                </a:solidFill>
                <a:highlight>
                  <a:srgbClr val="FFFFFF"/>
                </a:highlight>
                <a:latin typeface="Consolas" panose="020B0609020204030204" pitchFamily="49" charset="0"/>
              </a:rPr>
              <a:t>storeSample</a:t>
            </a:r>
            <a:r>
              <a:rPr lang="en-GB" dirty="0">
                <a:solidFill>
                  <a:srgbClr val="000000"/>
                </a:solidFill>
                <a:highlight>
                  <a:srgbClr val="FFFFFF"/>
                </a:highlight>
                <a:latin typeface="Consolas" panose="020B0609020204030204" pitchFamily="49" charset="0"/>
              </a:rPr>
              <a:t>(</a:t>
            </a:r>
            <a:r>
              <a:rPr lang="en-GB" dirty="0">
                <a:solidFill>
                  <a:srgbClr val="000080"/>
                </a:solidFill>
                <a:highlight>
                  <a:srgbClr val="FFFFFF"/>
                </a:highlight>
                <a:latin typeface="Consolas" panose="020B0609020204030204" pitchFamily="49" charset="0"/>
              </a:rPr>
              <a:t>_name</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elapsedTime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a:t>
            </a:r>
          </a:p>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a:t>
            </a:r>
            <a:r>
              <a:rPr lang="en-GB" dirty="0" err="1">
                <a:solidFill>
                  <a:srgbClr val="0000FF"/>
                </a:solidFill>
                <a:highlight>
                  <a:srgbClr val="FFFFFF"/>
                </a:highlight>
                <a:latin typeface="Consolas" panose="020B0609020204030204" pitchFamily="49" charset="0"/>
              </a:rPr>
              <a:t>const</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char</a:t>
            </a:r>
            <a:r>
              <a:rPr lang="en-GB" dirty="0">
                <a:solidFill>
                  <a:srgbClr val="000000"/>
                </a:solidFill>
                <a:highlight>
                  <a:srgbClr val="FFFFFF"/>
                </a:highlight>
                <a:latin typeface="Consolas" panose="020B0609020204030204" pitchFamily="49" charset="0"/>
              </a:rPr>
              <a:t> *</a:t>
            </a:r>
            <a:r>
              <a:rPr lang="en-GB" dirty="0">
                <a:solidFill>
                  <a:srgbClr val="000080"/>
                </a:solidFill>
                <a:highlight>
                  <a:srgbClr val="FFFFFF"/>
                </a:highlight>
                <a:latin typeface="Consolas" panose="020B0609020204030204" pitchFamily="49" charset="0"/>
              </a:rPr>
              <a:t>_name</a:t>
            </a:r>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__int64</a:t>
            </a:r>
            <a:r>
              <a:rPr lang="en-GB" dirty="0">
                <a:solidFill>
                  <a:srgbClr val="000000"/>
                </a:solidFill>
                <a:highlight>
                  <a:srgbClr val="FFFFFF"/>
                </a:highlight>
                <a:latin typeface="Consolas" panose="020B0609020204030204" pitchFamily="49" charset="0"/>
              </a:rPr>
              <a:t> </a:t>
            </a:r>
            <a:r>
              <a:rPr lang="en-GB" dirty="0" err="1">
                <a:solidFill>
                  <a:srgbClr val="000080"/>
                </a:solidFill>
                <a:highlight>
                  <a:srgbClr val="FFFFFF"/>
                </a:highlight>
                <a:latin typeface="Consolas" panose="020B0609020204030204" pitchFamily="49" charset="0"/>
              </a:rPr>
              <a:t>startTime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p>
          <a:p>
            <a:r>
              <a:rPr lang="en-GB" dirty="0">
                <a:solidFill>
                  <a:srgbClr val="808080"/>
                </a:solidFill>
                <a:highlight>
                  <a:srgbClr val="FFFFFF"/>
                </a:highlight>
                <a:latin typeface="Consolas" panose="020B0609020204030204" pitchFamily="49" charset="0"/>
              </a:rPr>
              <a:t>#define</a:t>
            </a:r>
            <a:r>
              <a:rPr lang="en-GB" dirty="0">
                <a:solidFill>
                  <a:srgbClr val="000000"/>
                </a:solidFill>
                <a:highlight>
                  <a:srgbClr val="FFFFFF"/>
                </a:highlight>
                <a:latin typeface="Consolas" panose="020B0609020204030204" pitchFamily="49" charset="0"/>
              </a:rPr>
              <a:t> </a:t>
            </a:r>
            <a:r>
              <a:rPr lang="en-GB" dirty="0">
                <a:solidFill>
                  <a:srgbClr val="A000A0"/>
                </a:solidFill>
                <a:highlight>
                  <a:srgbClr val="FFFFFF"/>
                </a:highlight>
                <a:latin typeface="Consolas" panose="020B0609020204030204" pitchFamily="49" charset="0"/>
              </a:rPr>
              <a:t>PROFILE</a:t>
            </a:r>
            <a:r>
              <a:rPr lang="en-GB" dirty="0">
                <a:solidFill>
                  <a:srgbClr val="000000"/>
                </a:solidFill>
                <a:highlight>
                  <a:srgbClr val="FFFFFF"/>
                </a:highlight>
                <a:latin typeface="Consolas" panose="020B0609020204030204" pitchFamily="49" charset="0"/>
              </a:rPr>
              <a:t>(</a:t>
            </a:r>
            <a:r>
              <a:rPr lang="en-GB" dirty="0">
                <a:solidFill>
                  <a:srgbClr val="000080"/>
                </a:solidFill>
                <a:highlight>
                  <a:srgbClr val="FFFFFF"/>
                </a:highlight>
                <a:latin typeface="Consolas" panose="020B0609020204030204" pitchFamily="49" charset="0"/>
              </a:rPr>
              <a:t>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Profile</a:t>
            </a:r>
            <a:r>
              <a:rPr lang="en-GB" dirty="0">
                <a:solidFill>
                  <a:srgbClr val="000000"/>
                </a:solidFill>
                <a:highlight>
                  <a:srgbClr val="FFFFFF"/>
                </a:highlight>
                <a:latin typeface="Consolas" panose="020B0609020204030204" pitchFamily="49" charset="0"/>
              </a:rPr>
              <a:t> </a:t>
            </a:r>
            <a:r>
              <a:rPr lang="en-GB" i="1" dirty="0">
                <a:solidFill>
                  <a:srgbClr val="000080"/>
                </a:solidFill>
                <a:highlight>
                  <a:srgbClr val="FFFFFF"/>
                </a:highlight>
                <a:latin typeface="Consolas" panose="020B0609020204030204" pitchFamily="49" charset="0"/>
              </a:rPr>
              <a:t>p</a:t>
            </a:r>
            <a:r>
              <a:rPr lang="en-GB" dirty="0">
                <a:solidFill>
                  <a:srgbClr val="000000"/>
                </a:solidFill>
                <a:highlight>
                  <a:srgbClr val="FFFFFF"/>
                </a:highlight>
                <a:latin typeface="Consolas" panose="020B0609020204030204" pitchFamily="49" charset="0"/>
              </a:rPr>
              <a:t>(</a:t>
            </a:r>
            <a:r>
              <a:rPr lang="en-GB" dirty="0">
                <a:solidFill>
                  <a:srgbClr val="000080"/>
                </a:solidFill>
                <a:highlight>
                  <a:srgbClr val="FFFFFF"/>
                </a:highlight>
                <a:latin typeface="Consolas" panose="020B0609020204030204" pitchFamily="49" charset="0"/>
              </a:rPr>
              <a:t>name</a:t>
            </a:r>
            <a:r>
              <a:rPr lang="en-GB" dirty="0">
                <a:solidFill>
                  <a:srgbClr val="000000"/>
                </a:solidFill>
                <a:highlight>
                  <a:srgbClr val="FFFFFF"/>
                </a:highlight>
                <a:latin typeface="Consolas" panose="020B0609020204030204" pitchFamily="49" charset="0"/>
              </a:rPr>
              <a:t>)</a:t>
            </a:r>
            <a:endParaRPr lang="en-GB" dirty="0"/>
          </a:p>
        </p:txBody>
      </p:sp>
      <p:sp>
        <p:nvSpPr>
          <p:cNvPr id="14" name="Profile_Note_1"/>
          <p:cNvSpPr/>
          <p:nvPr/>
        </p:nvSpPr>
        <p:spPr>
          <a:xfrm>
            <a:off x="5810260" y="1104900"/>
            <a:ext cx="3771900" cy="66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Grab the counter value when we construct the profile object</a:t>
            </a:r>
          </a:p>
        </p:txBody>
      </p:sp>
      <p:sp>
        <p:nvSpPr>
          <p:cNvPr id="15" name="Profile_Note_2"/>
          <p:cNvSpPr/>
          <p:nvPr/>
        </p:nvSpPr>
        <p:spPr>
          <a:xfrm>
            <a:off x="5810260" y="2933700"/>
            <a:ext cx="3771900" cy="66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Find the elapsed time when it is destroyed</a:t>
            </a:r>
          </a:p>
        </p:txBody>
      </p:sp>
      <p:sp>
        <p:nvSpPr>
          <p:cNvPr id="16" name="Profile_Note_3"/>
          <p:cNvSpPr/>
          <p:nvPr/>
        </p:nvSpPr>
        <p:spPr>
          <a:xfrm>
            <a:off x="5810260" y="5505450"/>
            <a:ext cx="3771900" cy="666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define gives us a macro to instantiate an instance of profile.</a:t>
            </a:r>
          </a:p>
        </p:txBody>
      </p:sp>
      <p:sp>
        <p:nvSpPr>
          <p:cNvPr id="8" name="Profile Usage"/>
          <p:cNvSpPr/>
          <p:nvPr/>
        </p:nvSpPr>
        <p:spPr>
          <a:xfrm>
            <a:off x="3048000" y="1571536"/>
            <a:ext cx="6096000" cy="120032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GB" dirty="0">
                <a:solidFill>
                  <a:srgbClr val="000000"/>
                </a:solidFill>
                <a:highlight>
                  <a:srgbClr val="FFFFFF"/>
                </a:highlight>
                <a:latin typeface="Consolas" panose="020B0609020204030204" pitchFamily="49" charset="0"/>
              </a:rPr>
              <a:t>{</a:t>
            </a:r>
          </a:p>
          <a:p>
            <a:r>
              <a:rPr lang="en-GB" dirty="0">
                <a:solidFill>
                  <a:srgbClr val="A000A0"/>
                </a:solidFill>
                <a:highlight>
                  <a:srgbClr val="FFFFFF"/>
                </a:highlight>
                <a:latin typeface="Consolas" panose="020B0609020204030204" pitchFamily="49" charset="0"/>
              </a:rPr>
              <a:t>    PROFILE</a:t>
            </a:r>
            <a:r>
              <a:rPr lang="en-GB" dirty="0">
                <a:solidFill>
                  <a:srgbClr val="000000"/>
                </a:solidFill>
                <a:highlight>
                  <a:srgbClr val="FFFFFF"/>
                </a:highlight>
                <a:latin typeface="Consolas" panose="020B0609020204030204" pitchFamily="49" charset="0"/>
              </a:rPr>
              <a:t>(</a:t>
            </a:r>
            <a:r>
              <a:rPr lang="en-GB" dirty="0">
                <a:solidFill>
                  <a:srgbClr val="A31515"/>
                </a:solidFill>
                <a:highlight>
                  <a:srgbClr val="FFFFFF"/>
                </a:highlight>
                <a:latin typeface="Consolas" panose="020B0609020204030204" pitchFamily="49" charset="0"/>
              </a:rPr>
              <a:t>“System Update"</a:t>
            </a:r>
            <a:r>
              <a:rPr lang="en-GB" dirty="0">
                <a:solidFill>
                  <a:srgbClr val="000000"/>
                </a:solidFill>
                <a:highlight>
                  <a:srgbClr val="FFFFFF"/>
                </a:highlight>
                <a:latin typeface="Consolas" panose="020B0609020204030204" pitchFamily="49" charset="0"/>
              </a:rPr>
              <a:t>);</a:t>
            </a:r>
          </a:p>
          <a:p>
            <a:r>
              <a:rPr lang="en-GB" dirty="0">
                <a:solidFill>
                  <a:srgbClr val="000080"/>
                </a:solidFill>
                <a:highlight>
                  <a:srgbClr val="FFFFFF"/>
                </a:highlight>
                <a:latin typeface="Consolas" panose="020B0609020204030204" pitchFamily="49" charset="0"/>
              </a:rPr>
              <a:t>    system</a:t>
            </a:r>
            <a:r>
              <a:rPr lang="en-GB" dirty="0">
                <a:solidFill>
                  <a:srgbClr val="000000"/>
                </a:solidFill>
                <a:highlight>
                  <a:srgbClr val="FFFFFF"/>
                </a:highlight>
                <a:latin typeface="Consolas" panose="020B0609020204030204" pitchFamily="49" charset="0"/>
              </a:rPr>
              <a:t>-&gt;</a:t>
            </a:r>
            <a:r>
              <a:rPr lang="en-GB" dirty="0">
                <a:solidFill>
                  <a:srgbClr val="880000"/>
                </a:solidFill>
                <a:highlight>
                  <a:srgbClr val="FFFFFF"/>
                </a:highlight>
                <a:latin typeface="Consolas" panose="020B0609020204030204" pitchFamily="49" charset="0"/>
              </a:rPr>
              <a:t>update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endParaRPr lang="en-GB" dirty="0"/>
          </a:p>
        </p:txBody>
      </p:sp>
      <p:sp>
        <p:nvSpPr>
          <p:cNvPr id="12" name="Profile Usage 2"/>
          <p:cNvSpPr/>
          <p:nvPr/>
        </p:nvSpPr>
        <p:spPr>
          <a:xfrm>
            <a:off x="3048000" y="3914686"/>
            <a:ext cx="6096000" cy="120032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GB" dirty="0">
                <a:solidFill>
                  <a:srgbClr val="000000"/>
                </a:solidFill>
                <a:highlight>
                  <a:srgbClr val="FFFFFF"/>
                </a:highlight>
                <a:latin typeface="Consolas" panose="020B0609020204030204" pitchFamily="49" charset="0"/>
              </a:rPr>
              <a:t>{</a:t>
            </a:r>
          </a:p>
          <a:p>
            <a:r>
              <a:rPr lang="en-GB" dirty="0">
                <a:solidFill>
                  <a:srgbClr val="0000FF"/>
                </a:solidFill>
                <a:highlight>
                  <a:srgbClr val="FFFFFF"/>
                </a:highlight>
                <a:latin typeface="Consolas" panose="020B0609020204030204" pitchFamily="49" charset="0"/>
              </a:rPr>
              <a:t>    Profile</a:t>
            </a:r>
            <a:r>
              <a:rPr lang="en-GB" dirty="0">
                <a:solidFill>
                  <a:srgbClr val="000000"/>
                </a:solidFill>
                <a:highlight>
                  <a:srgbClr val="FFFFFF"/>
                </a:highlight>
                <a:latin typeface="Consolas" panose="020B0609020204030204" pitchFamily="49" charset="0"/>
              </a:rPr>
              <a:t> </a:t>
            </a:r>
            <a:r>
              <a:rPr lang="en-GB" dirty="0">
                <a:solidFill>
                  <a:srgbClr val="880000"/>
                </a:solidFill>
                <a:highlight>
                  <a:srgbClr val="FFFFFF"/>
                </a:highlight>
                <a:latin typeface="Consolas" panose="020B0609020204030204" pitchFamily="49" charset="0"/>
              </a:rPr>
              <a:t>p</a:t>
            </a:r>
            <a:r>
              <a:rPr lang="en-GB" dirty="0">
                <a:solidFill>
                  <a:srgbClr val="000000"/>
                </a:solidFill>
                <a:highlight>
                  <a:srgbClr val="FFFFFF"/>
                </a:highlight>
                <a:latin typeface="Consolas" panose="020B0609020204030204" pitchFamily="49" charset="0"/>
              </a:rPr>
              <a:t>(</a:t>
            </a:r>
            <a:r>
              <a:rPr lang="en-GB" dirty="0">
                <a:solidFill>
                  <a:srgbClr val="A31515"/>
                </a:solidFill>
                <a:highlight>
                  <a:srgbClr val="FFFFFF"/>
                </a:highlight>
                <a:latin typeface="Consolas" panose="020B0609020204030204" pitchFamily="49" charset="0"/>
              </a:rPr>
              <a:t>"System Update"</a:t>
            </a:r>
            <a:r>
              <a:rPr lang="en-GB" dirty="0">
                <a:solidFill>
                  <a:srgbClr val="000000"/>
                </a:solidFill>
                <a:highlight>
                  <a:srgbClr val="FFFFFF"/>
                </a:highlight>
                <a:latin typeface="Consolas" panose="020B0609020204030204" pitchFamily="49" charset="0"/>
              </a:rPr>
              <a:t>);</a:t>
            </a:r>
          </a:p>
          <a:p>
            <a:r>
              <a:rPr lang="en-GB" dirty="0">
                <a:solidFill>
                  <a:srgbClr val="000080"/>
                </a:solidFill>
                <a:highlight>
                  <a:srgbClr val="FFFFFF"/>
                </a:highlight>
                <a:latin typeface="Consolas" panose="020B0609020204030204" pitchFamily="49" charset="0"/>
              </a:rPr>
              <a:t>    system</a:t>
            </a:r>
            <a:r>
              <a:rPr lang="en-GB" dirty="0">
                <a:solidFill>
                  <a:srgbClr val="000000"/>
                </a:solidFill>
                <a:highlight>
                  <a:srgbClr val="FFFFFF"/>
                </a:highlight>
                <a:latin typeface="Consolas" panose="020B0609020204030204" pitchFamily="49" charset="0"/>
              </a:rPr>
              <a:t>-&gt;</a:t>
            </a:r>
            <a:r>
              <a:rPr lang="en-GB" dirty="0">
                <a:solidFill>
                  <a:srgbClr val="880000"/>
                </a:solidFill>
                <a:highlight>
                  <a:srgbClr val="FFFFFF"/>
                </a:highlight>
                <a:latin typeface="Consolas" panose="020B0609020204030204" pitchFamily="49" charset="0"/>
              </a:rPr>
              <a:t>update</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a:t>
            </a:r>
            <a:endParaRPr lang="en-GB" dirty="0"/>
          </a:p>
        </p:txBody>
      </p:sp>
    </p:spTree>
    <p:extLst>
      <p:ext uri="{BB962C8B-B14F-4D97-AF65-F5344CB8AC3E}">
        <p14:creationId xmlns:p14="http://schemas.microsoft.com/office/powerpoint/2010/main" val="381994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xit" presetSubtype="0" fill="hold" grpId="1"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6"/>
                                        </p:tgtEl>
                                      </p:cBhvr>
                                    </p:animEffect>
                                    <p:set>
                                      <p:cBhvr>
                                        <p:cTn id="55" dur="1" fill="hold">
                                          <p:stCondLst>
                                            <p:cond delay="499"/>
                                          </p:stCondLst>
                                        </p:cTn>
                                        <p:tgtEl>
                                          <p:spTgt spid="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xit" presetSubtype="0" fill="hold" grpId="1" nodeType="with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6"/>
                                        </p:tgtEl>
                                      </p:cBhvr>
                                    </p:animEffect>
                                    <p:set>
                                      <p:cBhvr>
                                        <p:cTn id="81" dur="1" fill="hold">
                                          <p:stCondLst>
                                            <p:cond delay="499"/>
                                          </p:stCondLst>
                                        </p:cTn>
                                        <p:tgtEl>
                                          <p:spTgt spid="16"/>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5"/>
                                        </p:tgtEl>
                                      </p:cBhvr>
                                    </p:animEffect>
                                    <p:set>
                                      <p:cBhvr>
                                        <p:cTn id="84" dur="1" fill="hold">
                                          <p:stCondLst>
                                            <p:cond delay="499"/>
                                          </p:stCondLst>
                                        </p:cTn>
                                        <p:tgtEl>
                                          <p:spTgt spid="1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4"/>
                                        </p:tgtEl>
                                      </p:cBhvr>
                                    </p:animEffect>
                                    <p:set>
                                      <p:cBhvr>
                                        <p:cTn id="87" dur="1" fill="hold">
                                          <p:stCondLst>
                                            <p:cond delay="499"/>
                                          </p:stCondLst>
                                        </p:cTn>
                                        <p:tgtEl>
                                          <p:spTgt spid="1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1" grpId="1" animBg="1"/>
      <p:bldP spid="5" grpId="0" animBg="1"/>
      <p:bldP spid="5" grpId="1" animBg="1"/>
      <p:bldP spid="6" grpId="0" animBg="1"/>
      <p:bldP spid="6" grpId="1" animBg="1"/>
      <p:bldP spid="13" grpId="0" animBg="1"/>
      <p:bldP spid="13" grpId="1" animBg="1"/>
      <p:bldP spid="7" grpId="0" animBg="1"/>
      <p:bldP spid="7" grpId="1" animBg="1"/>
      <p:bldP spid="14" grpId="0" animBg="1"/>
      <p:bldP spid="14" grpId="1" animBg="1"/>
      <p:bldP spid="15" grpId="0" animBg="1"/>
      <p:bldP spid="15" grpId="1" animBg="1"/>
      <p:bldP spid="16" grpId="0" animBg="1"/>
      <p:bldP spid="16" grpId="1" animBg="1"/>
      <p:bldP spid="8"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emory"/>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762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memory"/>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3933835" y="1409700"/>
            <a:ext cx="432435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Third Party Libraries</a:t>
            </a:r>
          </a:p>
        </p:txBody>
      </p:sp>
      <p:sp>
        <p:nvSpPr>
          <p:cNvPr id="4" name="Rounded Rectangle 3"/>
          <p:cNvSpPr/>
          <p:nvPr/>
        </p:nvSpPr>
        <p:spPr>
          <a:xfrm>
            <a:off x="3933835" y="3200405"/>
            <a:ext cx="432435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Video RAM usage</a:t>
            </a:r>
          </a:p>
        </p:txBody>
      </p:sp>
      <p:sp>
        <p:nvSpPr>
          <p:cNvPr id="5" name="Rounded Rectangle 4"/>
          <p:cNvSpPr/>
          <p:nvPr/>
        </p:nvSpPr>
        <p:spPr>
          <a:xfrm>
            <a:off x="3933835" y="4991110"/>
            <a:ext cx="432435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 Management</a:t>
            </a:r>
          </a:p>
        </p:txBody>
      </p:sp>
    </p:spTree>
    <p:extLst>
      <p:ext uri="{BB962C8B-B14F-4D97-AF65-F5344CB8AC3E}">
        <p14:creationId xmlns:p14="http://schemas.microsoft.com/office/powerpoint/2010/main" val="232332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15943</TotalTime>
  <Words>1713</Words>
  <Application>Microsoft Office PowerPoint</Application>
  <PresentationFormat>Widescreen</PresentationFormat>
  <Paragraphs>117</Paragraphs>
  <Slides>10</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6" baseType="lpstr">
      <vt:lpstr>Arial</vt:lpstr>
      <vt:lpstr>Calibri</vt:lpstr>
      <vt:lpstr>Consolas</vt:lpstr>
      <vt:lpstr>Gill Sans MT</vt:lpstr>
      <vt:lpstr>Parcel</vt:lpstr>
      <vt:lpstr>Adobe Photoshop Image</vt:lpstr>
      <vt:lpstr>Profiling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game engine?</dc:title>
  <dc:creator>Chris Janes</dc:creator>
  <cp:lastModifiedBy>Chris Janes</cp:lastModifiedBy>
  <cp:revision>85</cp:revision>
  <dcterms:created xsi:type="dcterms:W3CDTF">2016-09-29T14:51:33Z</dcterms:created>
  <dcterms:modified xsi:type="dcterms:W3CDTF">2016-12-06T08:04:43Z</dcterms:modified>
</cp:coreProperties>
</file>